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72" r:id="rId6"/>
    <p:sldId id="268" r:id="rId7"/>
    <p:sldId id="269" r:id="rId8"/>
    <p:sldId id="270" r:id="rId9"/>
  </p:sldIdLst>
  <p:sldSz cx="12192000" cy="6858000"/>
  <p:notesSz cx="6797675" cy="9926638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1pPr>
    <a:lvl2pPr marL="0" marR="0" lvl="1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2pPr>
    <a:lvl3pPr marL="0" marR="0" lvl="2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3pPr>
    <a:lvl4pPr marL="0" marR="0" lvl="3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4pPr>
    <a:lvl5pPr marL="0" marR="0" lvl="4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5pPr>
    <a:lvl6pPr marL="0" marR="0" lvl="5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6pPr>
    <a:lvl7pPr marL="0" marR="0" lvl="6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7pPr>
    <a:lvl8pPr marL="0" marR="0" lvl="7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8pPr>
    <a:lvl9pPr marL="0" marR="0" lvl="8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Создание </a:t>
            </a:r>
            <a:r>
              <a:rPr dirty="0" err="1" smtClean="0"/>
              <a:t>Центров</a:t>
            </a:r>
            <a:r>
              <a:rPr dirty="0" smtClean="0"/>
              <a:t> </a:t>
            </a:r>
            <a:r>
              <a:rPr dirty="0"/>
              <a:t>образования </a:t>
            </a:r>
            <a:r>
              <a:rPr dirty="0" err="1"/>
              <a:t>цифрового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 smtClean="0"/>
              <a:t>                  в </a:t>
            </a:r>
            <a:r>
              <a:rPr lang="ru-RU" dirty="0"/>
              <a:t>2020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575" y="5407387"/>
            <a:ext cx="987425" cy="10959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3"/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Рисунок 8" descr="Изображение выглядит как бутылка, красный, знак, автобус&#10;&#10;Автоматически созданное описание">
            <a:extLst>
              <a:ext uri="{FF2B5EF4-FFF2-40B4-BE49-F238E27FC236}">
                <a16:creationId xmlns:a16="http://schemas.microsoft.com/office/drawing/2014/main" xmlns="" id="{7FD70150-D819-46C5-AFC8-7261D26BB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13" y="5762731"/>
            <a:ext cx="2480282" cy="7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733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Карта Точек Роста</a:t>
            </a:r>
          </a:p>
        </p:txBody>
      </p:sp>
      <p:pic>
        <p:nvPicPr>
          <p:cNvPr id="43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t="7963" b="11296"/>
          <a:stretch>
            <a:fillRect/>
          </a:stretch>
        </p:blipFill>
        <p:spPr>
          <a:xfrm>
            <a:off x="101600" y="1"/>
            <a:ext cx="12010971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dirty="0" err="1"/>
              <a:t>Распоряжение</a:t>
            </a:r>
            <a:r>
              <a:rPr dirty="0"/>
              <a:t> Министерства </a:t>
            </a:r>
            <a:r>
              <a:rPr dirty="0" err="1"/>
              <a:t>просвещения</a:t>
            </a:r>
            <a:r>
              <a:rPr dirty="0"/>
              <a:t> </a:t>
            </a:r>
            <a:r>
              <a:rPr dirty="0" smtClean="0"/>
              <a:t>Р</a:t>
            </a:r>
            <a:r>
              <a:rPr lang="ru-RU" dirty="0" err="1" smtClean="0"/>
              <a:t>оссийской</a:t>
            </a:r>
            <a:r>
              <a:rPr lang="ru-RU" dirty="0" smtClean="0"/>
              <a:t> </a:t>
            </a:r>
            <a:r>
              <a:rPr dirty="0" smtClean="0"/>
              <a:t>Ф</a:t>
            </a:r>
            <a:r>
              <a:rPr lang="ru-RU" dirty="0" err="1" smtClean="0"/>
              <a:t>едерации</a:t>
            </a:r>
            <a:r>
              <a:rPr dirty="0" smtClean="0"/>
              <a:t> </a:t>
            </a:r>
            <a:r>
              <a:rPr lang="ru-RU" dirty="0" smtClean="0"/>
              <a:t>от 17.12.2019 </a:t>
            </a:r>
            <a:r>
              <a:rPr dirty="0" smtClean="0"/>
              <a:t>№</a:t>
            </a:r>
            <a:r>
              <a:rPr lang="ru-RU" dirty="0" smtClean="0"/>
              <a:t> </a:t>
            </a:r>
            <a:r>
              <a:rPr dirty="0" smtClean="0"/>
              <a:t>P-133</a:t>
            </a:r>
            <a:endParaRPr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sz="2400" dirty="0" err="1" smtClean="0"/>
              <a:t>Об</a:t>
            </a:r>
            <a:r>
              <a:rPr sz="2400" dirty="0" smtClean="0"/>
              <a:t> </a:t>
            </a:r>
            <a:r>
              <a:rPr sz="2400" dirty="0" err="1"/>
              <a:t>утверждении</a:t>
            </a:r>
            <a:r>
              <a:rPr sz="2400" dirty="0"/>
              <a:t> </a:t>
            </a:r>
            <a:r>
              <a:rPr sz="2400" dirty="0" err="1"/>
              <a:t>методических</a:t>
            </a:r>
            <a:r>
              <a:rPr sz="2400" dirty="0"/>
              <a:t> </a:t>
            </a:r>
            <a:r>
              <a:rPr sz="2400" dirty="0" err="1"/>
              <a:t>рекомендаций</a:t>
            </a:r>
            <a:r>
              <a:rPr sz="2400" dirty="0"/>
              <a:t> по </a:t>
            </a:r>
            <a:r>
              <a:rPr sz="2400" dirty="0" err="1"/>
              <a:t>созданию</a:t>
            </a:r>
            <a:r>
              <a:rPr sz="2400" dirty="0"/>
              <a:t> (</a:t>
            </a:r>
            <a:r>
              <a:rPr sz="2400" dirty="0" err="1"/>
              <a:t>обновлению</a:t>
            </a:r>
            <a:r>
              <a:rPr sz="2400" dirty="0" smtClean="0"/>
              <a:t>) </a:t>
            </a:r>
            <a:r>
              <a:rPr sz="2400" dirty="0" err="1" smtClean="0"/>
              <a:t>материально-технической</a:t>
            </a:r>
            <a:r>
              <a:rPr sz="2400" dirty="0" smtClean="0"/>
              <a:t> </a:t>
            </a:r>
            <a:r>
              <a:rPr sz="2400" dirty="0" err="1"/>
              <a:t>базы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</a:t>
            </a:r>
            <a:r>
              <a:rPr sz="2400" dirty="0" err="1"/>
              <a:t>организаций</a:t>
            </a:r>
            <a:r>
              <a:rPr sz="2400" dirty="0"/>
              <a:t>, </a:t>
            </a:r>
            <a:r>
              <a:rPr sz="2400" dirty="0" err="1"/>
              <a:t>расположенных</a:t>
            </a:r>
            <a:r>
              <a:rPr sz="2400" dirty="0"/>
              <a:t> в </a:t>
            </a:r>
            <a:r>
              <a:rPr sz="2400" dirty="0" err="1"/>
              <a:t>сельской</a:t>
            </a:r>
            <a:r>
              <a:rPr sz="2400" dirty="0"/>
              <a:t> </a:t>
            </a:r>
            <a:r>
              <a:rPr sz="2400" dirty="0" err="1"/>
              <a:t>местности</a:t>
            </a:r>
            <a:r>
              <a:rPr sz="2400" dirty="0"/>
              <a:t> и </a:t>
            </a:r>
            <a:r>
              <a:rPr sz="2400" dirty="0" err="1"/>
              <a:t>малых</a:t>
            </a:r>
            <a:r>
              <a:rPr sz="2400" dirty="0"/>
              <a:t> </a:t>
            </a:r>
            <a:r>
              <a:rPr sz="2400" dirty="0" err="1"/>
              <a:t>городах</a:t>
            </a:r>
            <a:r>
              <a:rPr sz="2400" dirty="0"/>
              <a:t>, </a:t>
            </a:r>
            <a:r>
              <a:rPr sz="2400" dirty="0" err="1"/>
              <a:t>для</a:t>
            </a:r>
            <a:r>
              <a:rPr sz="2400" dirty="0"/>
              <a:t> </a:t>
            </a:r>
            <a:r>
              <a:rPr sz="2400" dirty="0" err="1"/>
              <a:t>формирования</a:t>
            </a:r>
            <a:r>
              <a:rPr sz="2400" dirty="0"/>
              <a:t> у </a:t>
            </a:r>
            <a:r>
              <a:rPr sz="2400" dirty="0" err="1"/>
              <a:t>обучающихся</a:t>
            </a:r>
            <a:r>
              <a:rPr sz="2400" dirty="0"/>
              <a:t> </a:t>
            </a:r>
            <a:r>
              <a:rPr sz="2400" dirty="0" err="1"/>
              <a:t>современных</a:t>
            </a:r>
            <a:r>
              <a:rPr sz="2400" dirty="0"/>
              <a:t> </a:t>
            </a:r>
            <a:r>
              <a:rPr sz="2400" dirty="0" err="1"/>
              <a:t>технологических</a:t>
            </a:r>
            <a:r>
              <a:rPr sz="2400" dirty="0"/>
              <a:t> и </a:t>
            </a:r>
            <a:r>
              <a:rPr sz="2400" dirty="0" err="1"/>
              <a:t>гуманитарных</a:t>
            </a:r>
            <a:r>
              <a:rPr sz="2400" dirty="0"/>
              <a:t> </a:t>
            </a:r>
            <a:r>
              <a:rPr sz="2400" dirty="0" err="1"/>
              <a:t>навыков</a:t>
            </a:r>
            <a:r>
              <a:rPr sz="2400" dirty="0"/>
              <a:t> </a:t>
            </a:r>
            <a:r>
              <a:rPr sz="2400" dirty="0" err="1"/>
              <a:t>при</a:t>
            </a:r>
            <a:r>
              <a:rPr sz="2400" dirty="0"/>
              <a:t> </a:t>
            </a:r>
            <a:r>
              <a:rPr sz="2400" dirty="0" err="1"/>
              <a:t>реализации</a:t>
            </a:r>
            <a:r>
              <a:rPr sz="2400" dirty="0"/>
              <a:t> </a:t>
            </a:r>
            <a:r>
              <a:rPr sz="2400" dirty="0" err="1"/>
              <a:t>основных</a:t>
            </a:r>
            <a:r>
              <a:rPr sz="2400" dirty="0"/>
              <a:t> и </a:t>
            </a:r>
            <a:r>
              <a:rPr sz="2400" dirty="0" err="1"/>
              <a:t>дополнительных</a:t>
            </a:r>
            <a:r>
              <a:rPr sz="2400" dirty="0"/>
              <a:t> </a:t>
            </a:r>
            <a:r>
              <a:rPr sz="2400" dirty="0" err="1"/>
              <a:t>общеобразовательных</a:t>
            </a:r>
            <a:r>
              <a:rPr sz="2400" dirty="0"/>
              <a:t> программ </a:t>
            </a:r>
            <a:r>
              <a:rPr sz="2400" dirty="0" err="1"/>
              <a:t>цифрового</a:t>
            </a:r>
            <a:r>
              <a:rPr sz="2400" dirty="0"/>
              <a:t> и </a:t>
            </a:r>
            <a:r>
              <a:rPr sz="2400" dirty="0" err="1"/>
              <a:t>гуманитарного</a:t>
            </a:r>
            <a:r>
              <a:rPr sz="2400" dirty="0"/>
              <a:t> </a:t>
            </a:r>
            <a:r>
              <a:rPr sz="2400" dirty="0" err="1"/>
              <a:t>профилей</a:t>
            </a:r>
            <a:r>
              <a:rPr sz="2400" dirty="0"/>
              <a:t> в </a:t>
            </a:r>
            <a:r>
              <a:rPr sz="2400" dirty="0" err="1"/>
              <a:t>рамках</a:t>
            </a:r>
            <a:r>
              <a:rPr sz="2400" dirty="0"/>
              <a:t> </a:t>
            </a:r>
            <a:r>
              <a:rPr sz="2400" dirty="0" err="1"/>
              <a:t>региональных</a:t>
            </a:r>
            <a:r>
              <a:rPr sz="2400" dirty="0"/>
              <a:t> проектов, </a:t>
            </a:r>
            <a:r>
              <a:rPr sz="2400" dirty="0" err="1"/>
              <a:t>обеспечивающих</a:t>
            </a:r>
            <a:r>
              <a:rPr sz="2400" dirty="0"/>
              <a:t> </a:t>
            </a:r>
            <a:r>
              <a:rPr sz="2400" dirty="0" err="1"/>
              <a:t>достижение</a:t>
            </a:r>
            <a:r>
              <a:rPr sz="2400" dirty="0"/>
              <a:t> </a:t>
            </a:r>
            <a:r>
              <a:rPr sz="2400" dirty="0" err="1"/>
              <a:t>целей</a:t>
            </a:r>
            <a:r>
              <a:rPr sz="2400" dirty="0"/>
              <a:t>, </a:t>
            </a:r>
            <a:r>
              <a:rPr sz="2400" dirty="0" err="1"/>
              <a:t>показателей</a:t>
            </a:r>
            <a:r>
              <a:rPr sz="2400" dirty="0"/>
              <a:t> и </a:t>
            </a:r>
            <a:r>
              <a:rPr sz="2400" dirty="0" err="1"/>
              <a:t>результатов</a:t>
            </a:r>
            <a:r>
              <a:rPr sz="2400" dirty="0"/>
              <a:t> </a:t>
            </a:r>
            <a:r>
              <a:rPr sz="2400" dirty="0" err="1"/>
              <a:t>федерального</a:t>
            </a:r>
            <a:r>
              <a:rPr sz="2400" dirty="0"/>
              <a:t> </a:t>
            </a:r>
            <a:r>
              <a:rPr sz="2400" dirty="0" err="1"/>
              <a:t>проекта</a:t>
            </a:r>
            <a:r>
              <a:rPr sz="2400" dirty="0"/>
              <a:t> «</a:t>
            </a:r>
            <a:r>
              <a:rPr sz="2400" dirty="0" err="1"/>
              <a:t>Современная</a:t>
            </a:r>
            <a:r>
              <a:rPr sz="2400" dirty="0"/>
              <a:t> школа» </a:t>
            </a:r>
            <a:r>
              <a:rPr sz="2400" dirty="0" err="1"/>
              <a:t>национального</a:t>
            </a:r>
            <a:r>
              <a:rPr sz="2400" dirty="0"/>
              <a:t> </a:t>
            </a:r>
            <a:r>
              <a:rPr sz="2400" dirty="0" err="1"/>
              <a:t>проекта</a:t>
            </a:r>
            <a:r>
              <a:rPr sz="2400" dirty="0"/>
              <a:t> «Образование» </a:t>
            </a:r>
            <a:r>
              <a:rPr lang="ru-RU" sz="2400" dirty="0" smtClean="0"/>
              <a:t>и</a:t>
            </a:r>
            <a:r>
              <a:rPr sz="2400" dirty="0" smtClean="0"/>
              <a:t> </a:t>
            </a:r>
            <a:r>
              <a:rPr sz="2400" dirty="0" err="1"/>
              <a:t>признании</a:t>
            </a:r>
            <a:r>
              <a:rPr sz="2400" dirty="0"/>
              <a:t> </a:t>
            </a:r>
            <a:r>
              <a:rPr sz="2400" dirty="0" err="1"/>
              <a:t>утратившими</a:t>
            </a:r>
            <a:r>
              <a:rPr sz="2400" dirty="0"/>
              <a:t> </a:t>
            </a:r>
            <a:r>
              <a:rPr sz="2400" dirty="0" err="1"/>
              <a:t>силу</a:t>
            </a:r>
            <a:r>
              <a:rPr sz="2400" dirty="0"/>
              <a:t> </a:t>
            </a:r>
            <a:r>
              <a:rPr sz="2400" dirty="0" err="1"/>
              <a:t>распоряжение</a:t>
            </a:r>
            <a:r>
              <a:rPr sz="2400" dirty="0"/>
              <a:t> Минпросвещения </a:t>
            </a:r>
            <a:r>
              <a:rPr sz="2400" dirty="0" err="1"/>
              <a:t>России</a:t>
            </a:r>
            <a:r>
              <a:rPr sz="2400" dirty="0"/>
              <a:t> </a:t>
            </a:r>
            <a:r>
              <a:rPr sz="2400" dirty="0" err="1"/>
              <a:t>от</a:t>
            </a:r>
            <a:r>
              <a:rPr sz="2400" dirty="0"/>
              <a:t> 1 </a:t>
            </a:r>
            <a:r>
              <a:rPr sz="2400" dirty="0" err="1"/>
              <a:t>марта</a:t>
            </a:r>
            <a:r>
              <a:rPr sz="2400" dirty="0"/>
              <a:t> 2019 г. </a:t>
            </a:r>
            <a:r>
              <a:rPr sz="2400" dirty="0" smtClean="0"/>
              <a:t>№</a:t>
            </a:r>
            <a:r>
              <a:rPr lang="ru-RU" sz="2400" dirty="0" smtClean="0"/>
              <a:t> </a:t>
            </a:r>
            <a:r>
              <a:rPr sz="2400" dirty="0" smtClean="0"/>
              <a:t>Р-23 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/>
              <a:t>Центры </a:t>
            </a:r>
            <a:r>
              <a:rPr lang="ru-RU" sz="2400" dirty="0" smtClean="0"/>
              <a:t>«Точка роста» создаются </a:t>
            </a:r>
            <a:r>
              <a:rPr lang="ru-RU" sz="2400" dirty="0"/>
              <a:t>как структурные подразделения общеобразовательных организаций, осуществляющих образовательную деятельность по основным и дополнительным общеобразовательным программам в целях формирования современных компетенций и навыков у обучающихся, в том числе по учебным предметам «Информатика», «Основы безопасности жизнедеятельности» и предметной области «Технология», а также повышения качества и доступности образования вне зависимости от местонахождения образовательной организации.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978903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/>
              <a:t>Цели </a:t>
            </a:r>
            <a:r>
              <a:rPr lang="ru-RU" dirty="0"/>
              <a:t>деятельности </a:t>
            </a:r>
            <a:r>
              <a:rPr lang="ru-RU" dirty="0" smtClean="0"/>
              <a:t>центров «Точка роста»</a:t>
            </a:r>
            <a:endParaRPr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/>
              <a:t>1)	создание условий для внедрения на уровнях начального общего, основного общего и (или) среднего общего образования новых методов обучения </a:t>
            </a:r>
            <a:r>
              <a:rPr lang="ru-RU" sz="2400" dirty="0" smtClean="0"/>
              <a:t>и </a:t>
            </a:r>
            <a:r>
              <a:rPr lang="ru-RU" sz="2400" dirty="0"/>
              <a:t>воспитания, образовательных технологий, обеспечивающих освоение обучающимися основных и дополнительных общеобразовательных программ цифрового и гуманитарного профилей; 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/>
              <a:t>2)	обновление содержания и совершенствование методов обучения </a:t>
            </a:r>
            <a:r>
              <a:rPr lang="ru-RU" sz="2400" dirty="0" smtClean="0"/>
              <a:t>по </a:t>
            </a:r>
            <a:r>
              <a:rPr lang="ru-RU" sz="2400" dirty="0"/>
              <a:t>учебным предметам «Информатика», «Основы безопасности жизнедеятельности» и предметной области «Технология».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984275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rPr dirty="0" err="1"/>
              <a:t>Требование</a:t>
            </a:r>
            <a:r>
              <a:rPr dirty="0"/>
              <a:t> к </a:t>
            </a:r>
            <a:r>
              <a:rPr dirty="0" err="1"/>
              <a:t>имущественному</a:t>
            </a:r>
            <a:r>
              <a:rPr dirty="0"/>
              <a:t> </a:t>
            </a:r>
            <a:r>
              <a:rPr dirty="0" err="1"/>
              <a:t>комплексу</a:t>
            </a:r>
            <a:r>
              <a:rPr dirty="0"/>
              <a:t> </a:t>
            </a:r>
            <a:r>
              <a:rPr lang="ru-RU" dirty="0" smtClean="0"/>
              <a:t>ц</a:t>
            </a:r>
            <a:r>
              <a:rPr dirty="0" err="1" smtClean="0"/>
              <a:t>ентра</a:t>
            </a:r>
            <a:r>
              <a:rPr lang="ru-RU" dirty="0" smtClean="0"/>
              <a:t> «Точка роста»</a:t>
            </a:r>
            <a:endParaRPr dirty="0"/>
          </a:p>
        </p:txBody>
      </p:sp>
      <p:sp>
        <p:nvSpPr>
          <p:cNvPr id="106" name="Объект 2"/>
          <p:cNvSpPr txBox="1">
            <a:spLocks noGrp="1"/>
          </p:cNvSpPr>
          <p:nvPr>
            <p:ph type="body" idx="1"/>
          </p:nvPr>
        </p:nvSpPr>
        <p:spPr>
          <a:xfrm>
            <a:off x="887896" y="1470991"/>
            <a:ext cx="9359350" cy="489170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dirty="0" err="1"/>
              <a:t>Центр</a:t>
            </a:r>
            <a:r>
              <a:rPr dirty="0"/>
              <a:t> </a:t>
            </a:r>
            <a:r>
              <a:rPr lang="ru-RU" dirty="0" smtClean="0"/>
              <a:t>«Точка роста» </a:t>
            </a:r>
            <a:r>
              <a:rPr dirty="0" err="1" smtClean="0"/>
              <a:t>должен</a:t>
            </a:r>
            <a:r>
              <a:rPr dirty="0" smtClean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размещен</a:t>
            </a:r>
            <a:r>
              <a:rPr dirty="0"/>
              <a:t> </a:t>
            </a:r>
            <a:r>
              <a:rPr b="1" dirty="0" err="1"/>
              <a:t>не</a:t>
            </a:r>
            <a:r>
              <a:rPr b="1" dirty="0"/>
              <a:t> </a:t>
            </a:r>
            <a:r>
              <a:rPr b="1" dirty="0" err="1"/>
              <a:t>менее</a:t>
            </a:r>
            <a:r>
              <a:rPr b="1" dirty="0"/>
              <a:t>, </a:t>
            </a:r>
            <a:r>
              <a:rPr b="1" dirty="0" err="1"/>
              <a:t>чем</a:t>
            </a:r>
            <a:r>
              <a:rPr b="1" dirty="0"/>
              <a:t> в </a:t>
            </a:r>
            <a:r>
              <a:rPr b="1" dirty="0" err="1"/>
              <a:t>двух</a:t>
            </a:r>
            <a:r>
              <a:rPr b="1" dirty="0"/>
              <a:t> </a:t>
            </a:r>
            <a:r>
              <a:rPr b="1" dirty="0" err="1"/>
              <a:t>помещениях</a:t>
            </a:r>
            <a:r>
              <a:rPr b="1" dirty="0"/>
              <a:t> </a:t>
            </a:r>
            <a:r>
              <a:rPr b="1" dirty="0" err="1"/>
              <a:t>площадью</a:t>
            </a:r>
            <a:r>
              <a:rPr b="1" dirty="0"/>
              <a:t> ≥ 40 м</a:t>
            </a:r>
            <a:r>
              <a:rPr b="1" baseline="30000" dirty="0"/>
              <a:t>2</a:t>
            </a:r>
            <a:r>
              <a:rPr b="1" dirty="0"/>
              <a:t> </a:t>
            </a:r>
            <a:r>
              <a:rPr dirty="0" err="1"/>
              <a:t>каждое</a:t>
            </a:r>
            <a:r>
              <a:rPr dirty="0"/>
              <a:t> и </a:t>
            </a:r>
            <a:r>
              <a:rPr dirty="0" err="1"/>
              <a:t>включать</a:t>
            </a:r>
            <a:r>
              <a:rPr dirty="0"/>
              <a:t> </a:t>
            </a:r>
            <a:r>
              <a:rPr dirty="0" err="1"/>
              <a:t>следующие</a:t>
            </a:r>
            <a:r>
              <a:rPr dirty="0"/>
              <a:t> </a:t>
            </a:r>
            <a:r>
              <a:rPr dirty="0" err="1"/>
              <a:t>функциональные</a:t>
            </a:r>
            <a:r>
              <a:rPr dirty="0"/>
              <a:t> </a:t>
            </a:r>
            <a:r>
              <a:rPr dirty="0" err="1"/>
              <a:t>зоны</a:t>
            </a:r>
            <a:r>
              <a:rPr dirty="0"/>
              <a:t>:</a:t>
            </a:r>
            <a:endParaRPr sz="600" dirty="0"/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r>
              <a:rPr dirty="0" err="1"/>
              <a:t>Учебный</a:t>
            </a:r>
            <a:r>
              <a:rPr dirty="0"/>
              <a:t> </a:t>
            </a:r>
            <a:r>
              <a:rPr dirty="0" err="1"/>
              <a:t>кабинет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предметам</a:t>
            </a:r>
            <a:r>
              <a:rPr dirty="0"/>
              <a:t> </a:t>
            </a:r>
            <a:r>
              <a:rPr b="0" dirty="0"/>
              <a:t>«</a:t>
            </a:r>
            <a:r>
              <a:rPr b="0" dirty="0" err="1"/>
              <a:t>Информатика</a:t>
            </a:r>
            <a:r>
              <a:rPr b="0" dirty="0"/>
              <a:t>», «ОБЖ» и </a:t>
            </a:r>
            <a:r>
              <a:rPr b="0" dirty="0" err="1"/>
              <a:t>предметной</a:t>
            </a:r>
            <a:r>
              <a:rPr b="0" dirty="0"/>
              <a:t> области «</a:t>
            </a:r>
            <a:r>
              <a:rPr b="0" dirty="0" err="1"/>
              <a:t>Технология</a:t>
            </a:r>
            <a:r>
              <a:rPr b="0" dirty="0" smtClean="0"/>
              <a:t>»</a:t>
            </a:r>
            <a:endParaRPr sz="7400" dirty="0"/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r>
              <a:rPr dirty="0" err="1"/>
              <a:t>Открытое</a:t>
            </a:r>
            <a:r>
              <a:rPr dirty="0"/>
              <a:t> </a:t>
            </a:r>
            <a:r>
              <a:rPr dirty="0" err="1"/>
              <a:t>пространство</a:t>
            </a:r>
            <a:r>
              <a:rPr dirty="0"/>
              <a:t> (</a:t>
            </a:r>
            <a:r>
              <a:rPr dirty="0" err="1"/>
              <a:t>помещение</a:t>
            </a:r>
            <a:r>
              <a:rPr dirty="0"/>
              <a:t>)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b="0" dirty="0"/>
              <a:t>.</a:t>
            </a:r>
            <a:endParaRPr sz="600" dirty="0"/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dirty="0" err="1" smtClean="0"/>
              <a:t>Помещение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/>
              <a:t>зонируется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принципу</a:t>
            </a:r>
            <a:r>
              <a:rPr dirty="0"/>
              <a:t> </a:t>
            </a:r>
            <a:r>
              <a:rPr dirty="0" err="1"/>
              <a:t>зоны</a:t>
            </a:r>
            <a:r>
              <a:rPr dirty="0"/>
              <a:t> </a:t>
            </a:r>
            <a:r>
              <a:rPr dirty="0" err="1"/>
              <a:t>коллективной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, </a:t>
            </a:r>
            <a:r>
              <a:rPr dirty="0" err="1"/>
              <a:t>включающей</a:t>
            </a:r>
            <a:r>
              <a:rPr dirty="0"/>
              <a:t> </a:t>
            </a:r>
            <a:r>
              <a:rPr dirty="0" err="1"/>
              <a:t>шахматную</a:t>
            </a:r>
            <a:r>
              <a:rPr dirty="0"/>
              <a:t> </a:t>
            </a:r>
            <a:r>
              <a:rPr dirty="0" err="1"/>
              <a:t>гостиную</a:t>
            </a:r>
            <a:r>
              <a:rPr dirty="0"/>
              <a:t>, </a:t>
            </a:r>
            <a:r>
              <a:rPr dirty="0" err="1"/>
              <a:t>медиазону</a:t>
            </a:r>
            <a:r>
              <a:rPr dirty="0"/>
              <a:t> и (</a:t>
            </a:r>
            <a:r>
              <a:rPr dirty="0" err="1"/>
              <a:t>или</a:t>
            </a:r>
            <a:r>
              <a:rPr dirty="0"/>
              <a:t>) </a:t>
            </a:r>
            <a:r>
              <a:rPr dirty="0" err="1"/>
              <a:t>медиатеку</a:t>
            </a:r>
            <a:r>
              <a:rPr sz="600" dirty="0"/>
              <a:t>.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692" y="1864176"/>
            <a:ext cx="7153276" cy="404812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1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0" y="1431924"/>
            <a:ext cx="12192000" cy="49385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/>
            </a:lvl1pPr>
          </a:lstStyle>
          <a:p>
            <a:r>
              <a:t>Цветовая схема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14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15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b="60386"/>
          <a:stretch>
            <a:fillRect/>
          </a:stretch>
        </p:blipFill>
        <p:spPr>
          <a:xfrm>
            <a:off x="1176337" y="3106058"/>
            <a:ext cx="3295226" cy="126274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Объект 2"/>
          <p:cNvSpPr txBox="1"/>
          <p:nvPr/>
        </p:nvSpPr>
        <p:spPr>
          <a:xfrm>
            <a:off x="1175656" y="2569031"/>
            <a:ext cx="2510976" cy="4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17" name="Объект 2"/>
          <p:cNvSpPr txBox="1"/>
          <p:nvPr/>
        </p:nvSpPr>
        <p:spPr>
          <a:xfrm>
            <a:off x="4804230" y="2554516"/>
            <a:ext cx="299357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18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Рисунок 25" descr="Рисунок 25"/>
          <p:cNvPicPr>
            <a:picLocks noChangeAspect="1"/>
          </p:cNvPicPr>
          <p:nvPr/>
        </p:nvPicPr>
        <p:blipFill>
          <a:blip r:embed="rId2">
            <a:extLst/>
          </a:blip>
          <a:srcRect t="84234" r="44522"/>
          <a:stretch>
            <a:fillRect/>
          </a:stretch>
        </p:blipFill>
        <p:spPr>
          <a:xfrm>
            <a:off x="2999374" y="4540279"/>
            <a:ext cx="1349070" cy="370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98" y="4973620"/>
            <a:ext cx="3065735" cy="53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rcRect b="55431"/>
          <a:stretch>
            <a:fillRect/>
          </a:stretch>
        </p:blipFill>
        <p:spPr>
          <a:xfrm>
            <a:off x="1175657" y="5756950"/>
            <a:ext cx="1566489" cy="71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Рисунок 30" descr="Рисунок 30"/>
          <p:cNvPicPr>
            <a:picLocks noChangeAspect="1"/>
          </p:cNvPicPr>
          <p:nvPr/>
        </p:nvPicPr>
        <p:blipFill>
          <a:blip r:embed="rId4">
            <a:extLst/>
          </a:blip>
          <a:srcRect t="55922"/>
          <a:stretch>
            <a:fillRect/>
          </a:stretch>
        </p:blipFill>
        <p:spPr>
          <a:xfrm>
            <a:off x="2889397" y="5775528"/>
            <a:ext cx="1566491" cy="706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Группа 14"/>
          <p:cNvGrpSpPr/>
          <p:nvPr/>
        </p:nvGrpSpPr>
        <p:grpSpPr>
          <a:xfrm>
            <a:off x="4815115" y="3133724"/>
            <a:ext cx="2757262" cy="3314677"/>
            <a:chOff x="0" y="0"/>
            <a:chExt cx="2757262" cy="3314676"/>
          </a:xfrm>
        </p:grpSpPr>
        <p:pic>
          <p:nvPicPr>
            <p:cNvPr id="123" name="Рисунок 10" descr="Рисунок 10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3947" b="13296"/>
            <a:stretch>
              <a:fillRect/>
            </a:stretch>
          </p:blipFill>
          <p:spPr>
            <a:xfrm>
              <a:off x="0" y="0"/>
              <a:ext cx="2757261" cy="1409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Рисунок 12" descr="Рисунок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381" y="1513126"/>
              <a:ext cx="2641882" cy="1801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Объект 2"/>
          <p:cNvSpPr txBox="1"/>
          <p:nvPr/>
        </p:nvSpPr>
        <p:spPr>
          <a:xfrm>
            <a:off x="8014155" y="2529116"/>
            <a:ext cx="2399846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27" name="Рисунок 16" descr="Рисунок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6277" y="3149600"/>
            <a:ext cx="1350799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28" name="Рисунок 18" descr="Рисунок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29" name="Рисунок 20" descr="Рисунок 2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310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Тема Office</vt:lpstr>
      <vt:lpstr>Создание Центров образования цифрового и гуманитарного профилей «Точка роста»                   в 2020 году</vt:lpstr>
      <vt:lpstr>Карта Точек Роста</vt:lpstr>
      <vt:lpstr>Распоряжение Министерства просвещения Российской Федерации от 17.12.2019 № P-133</vt:lpstr>
      <vt:lpstr>Презентация PowerPoint</vt:lpstr>
      <vt:lpstr>Цели деятельности центров «Точка роста»</vt:lpstr>
      <vt:lpstr>Требование к имущественному комплексу центра «Точка роста»</vt:lpstr>
      <vt:lpstr>Фирменный стиль</vt:lpstr>
      <vt:lpstr>Фирменный стиль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цифрового и гуманитарного профилей «Точка роста» в 2020 году</dc:title>
  <dc:creator>Котова Ирина Алексеевна</dc:creator>
  <cp:lastModifiedBy>Котова Ирина Алексеевна</cp:lastModifiedBy>
  <cp:revision>3</cp:revision>
  <dcterms:modified xsi:type="dcterms:W3CDTF">2020-03-18T08:54:04Z</dcterms:modified>
</cp:coreProperties>
</file>