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74" r:id="rId4"/>
    <p:sldId id="273" r:id="rId5"/>
    <p:sldId id="270" r:id="rId6"/>
    <p:sldId id="265" r:id="rId7"/>
    <p:sldId id="266" r:id="rId8"/>
    <p:sldId id="267" r:id="rId9"/>
    <p:sldId id="268" r:id="rId10"/>
    <p:sldId id="262" r:id="rId11"/>
    <p:sldId id="264" r:id="rId12"/>
    <p:sldId id="269" r:id="rId1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37C8A-6787-4C4B-886C-815A0899D508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95E71-9F32-4BB7-9365-F597D62DF1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219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95E71-9F32-4BB7-9365-F597D62DF13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426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1F3E-9BA0-431A-A90B-1109D2BB9FBE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CB4-2216-4756-93A8-07078E56F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25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1F3E-9BA0-431A-A90B-1109D2BB9FBE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CB4-2216-4756-93A8-07078E56F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43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1F3E-9BA0-431A-A90B-1109D2BB9FBE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CB4-2216-4756-93A8-07078E56F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2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1F3E-9BA0-431A-A90B-1109D2BB9FBE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CB4-2216-4756-93A8-07078E56F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09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1F3E-9BA0-431A-A90B-1109D2BB9FBE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CB4-2216-4756-93A8-07078E56F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21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1F3E-9BA0-431A-A90B-1109D2BB9FBE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CB4-2216-4756-93A8-07078E56F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48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1F3E-9BA0-431A-A90B-1109D2BB9FBE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CB4-2216-4756-93A8-07078E56F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83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1F3E-9BA0-431A-A90B-1109D2BB9FBE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CB4-2216-4756-93A8-07078E56F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19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1F3E-9BA0-431A-A90B-1109D2BB9FBE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CB4-2216-4756-93A8-07078E56F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4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1F3E-9BA0-431A-A90B-1109D2BB9FBE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CB4-2216-4756-93A8-07078E56F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66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1F3E-9BA0-431A-A90B-1109D2BB9FBE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CB4-2216-4756-93A8-07078E56F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67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E1F3E-9BA0-431A-A90B-1109D2BB9FBE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7CB4-2216-4756-93A8-07078E56F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4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9568" y="613612"/>
            <a:ext cx="6256421" cy="794084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орган управления образованием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образованием городского округа Красноуфимск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9568" y="2634915"/>
            <a:ext cx="10070432" cy="3615277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методический день</a:t>
            </a:r>
          </a:p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функциональной грамотности: </a:t>
            </a:r>
          </a:p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и механизмы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«дорожных карт» педагогических работников, образовательных организаций, по формированию функциональной грамотности школьников</a:t>
            </a:r>
          </a:p>
          <a:p>
            <a:endParaRPr lang="ru-RU" sz="3200" dirty="0"/>
          </a:p>
        </p:txBody>
      </p:sp>
      <p:pic>
        <p:nvPicPr>
          <p:cNvPr id="4" name="Picture 2" descr="http://www.hrono.ru/heraldicum/russia/subjects/towns/images/krasufa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33547" y="188640"/>
            <a:ext cx="1696453" cy="200110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7820526" y="4764504"/>
            <a:ext cx="3489158" cy="16242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03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по формированию и оценке функциональной грамотности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263316"/>
            <a:ext cx="11073064" cy="542624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Задания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оценку/формирование функциональной грамотности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Банк заданий для формирования и оценки функциональной грамотности обучающихся основной школы (5-9 классы). ФГБНУ Институт стратегии развития образования российской академии образования: http://skiv.instrao.ru/bank-zadaniy/.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Демонстрационные материалы для оценки функциональной грамотности учащихся 5 и 7 классов. ФГБНУ «Институт стратегии развития образования российской академии образования» (Демонстрационные материалы http://skiv.instrao.ru/support/demonstratsionnye-materialya/.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Открытые задания PISA: https://fioco.ru/примеры-задач-pisa.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Примеры открытых заданий PISA по читательской, математической, естественнонаучной, финансовой грамотности и заданий по совместному решению задач: http://center-imc.ru/wp-content/uploads/2020/02/10120.pdf.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Сборники эталонных заданий серии «Функциональная грамотность. Учимся для жизни» издательства «Просвещение»: https://my-shop.ru/shop/product/4539226.html.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Функциональная грамотность 5,7 класс. Опыт системы образования г. Санкт-Петербурга. КИМ, спецификация, кодификаторы: https://monitoring.spbcokoit.ru/procedure/1043/.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Электронный банк заданий по функциональной грамотности: https://fg.resh.edu.ru/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Пошаговая инструкция, как получить доступ к электронному банку заданий представлена в руководстве пользователя. Ознакомиться с руководством пользователя можно по ссылке: https://resh.edu.ru/instruction. Презентация платформы «Электронный банк тренировочных заданий по оценке функциональной грамотности»: https://fioco.ru/vebinar-shkoly-ocenka-pisa. </a:t>
            </a:r>
          </a:p>
          <a:p>
            <a:pPr marL="0" indent="0">
              <a:buNone/>
            </a:pP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23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повышения квалификации педагогов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9147" y="1452646"/>
            <a:ext cx="10515600" cy="4351338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издательства «Просвещение»: https://prosv.ru/pages/pisa-webinars.html. 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Дистанционные курсы «Функциональная грамотность: развиваем в школе» программы развития педагогов «Я Учитель»: https://yandex.ru/promo/education/specpro/fungram. 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Марафон по функциональной грамотности. Материалы в помощь учителю: https://yandex.ru/promo/education/specpro/marathon2020/main. 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Онлайн-курс «Функциональная грамотность на уроках русского языка, литературы и литературного чтения»: https://course.cerm.ru/.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06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862" y="418347"/>
            <a:ext cx="11048245" cy="6229879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Плодотворной работы 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творческих успехов!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МАОУ СОШ №6 г. Первоуральск - функциональная грамотно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373" y="365761"/>
            <a:ext cx="8799755" cy="375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28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4883"/>
          </a:xfrm>
        </p:spPr>
        <p:txBody>
          <a:bodyPr>
            <a:normAutofit/>
          </a:bodyPr>
          <a:lstStyle/>
          <a:p>
            <a:pPr algn="ctr"/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388197"/>
            <a:ext cx="10439400" cy="3788765"/>
          </a:xfrm>
        </p:spPr>
        <p:txBody>
          <a:bodyPr/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 грамотный человек — это человек, который способен использовать все постоянно приобретаемые в течение жизни знания, умения и навыки для решения максимально широкого диапазона жизненных задач в различных сферах человеческой деятельности, общения и социальных отношений»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А. 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Леонтьев</a:t>
            </a:r>
          </a:p>
          <a:p>
            <a:endParaRPr lang="ru-RU" dirty="0"/>
          </a:p>
        </p:txBody>
      </p:sp>
      <p:pic>
        <p:nvPicPr>
          <p:cNvPr id="1026" name="Picture 2" descr="МБОУ Школа № 29 г.о. Самара » Функциональная грамотно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5"/>
            <a:ext cx="10618694" cy="1668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4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89" y="289821"/>
            <a:ext cx="10665311" cy="622931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Содержимое 6"/>
          <p:cNvPicPr>
            <a:picLocks noGrp="1"/>
          </p:cNvPicPr>
          <p:nvPr>
            <p:ph idx="1"/>
          </p:nvPr>
        </p:nvPicPr>
        <p:blipFill>
          <a:blip r:embed="rId2"/>
          <a:srcRect l="16023" t="49092" r="9846" b="28845"/>
          <a:stretch>
            <a:fillRect/>
          </a:stretch>
        </p:blipFill>
        <p:spPr bwMode="auto">
          <a:xfrm>
            <a:off x="688489" y="564458"/>
            <a:ext cx="10415643" cy="568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790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8819" y="365125"/>
            <a:ext cx="6684980" cy="232428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управленческого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2428" y="3302597"/>
            <a:ext cx="10751372" cy="3555403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шаг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шаг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организовать работу межпредметных методических объединений, обеспечивающих внедрение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по формированию функциональной грамотности в практику работы педагогов - предметников рабочих групп по функциональной грамотности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шаг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определение «слабых» и «сильных» сторон в образовательной организации по направлению функциональной грамотности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шаг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адресные рекомендации  по  результатам анализа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шаг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дорожной карты 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AFF643D4-3D9F-48D0-9366-76E53685C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699" y="172122"/>
            <a:ext cx="5238974" cy="313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86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79700"/>
            <a:ext cx="9925797" cy="9789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Адресные рекомендации по итогам мониторинга функциональной грамотности обучающихся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8640" y="1409251"/>
            <a:ext cx="11230984" cy="5131397"/>
          </a:xfrm>
        </p:spPr>
        <p:txBody>
          <a:bodyPr>
            <a:noAutofit/>
          </a:bodyPr>
          <a:lstStyle/>
          <a:p>
            <a:pPr lvl="1"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Адресные рекомендации составлены по итогам первого (весеннего) этапа регионального мониторинга функциональной грамотности в Свердловской области в 2021 году (осенью 2021 года планируется проведение второго этапа исследования в 5 классах на выборке 4 классов весеннего этапа, которое позволит проанализировать динамику изменений функциональной грамотности учащихся). Рекомендации нацелены на решение задачи совершенствования работы по формированию и оценке функциональной грамотности обучающихся общеобразовательных организаций Свердловской области. В рекомендациях представлена характеристика методологических, методических и организационных условий проведения мониторинга функциональной грамотности в Свердловской области. Также кратко представлены результаты мониторинга функциональной грамотности, определены основные направления совершенствования деятельности по формированию и оценке функциональной грамотности на разных уровнях управления системой образования; даны рекомендации по работе со статистическими материалами, предоставленными субъектам управления образованием и образовательным организациям. </a:t>
            </a:r>
          </a:p>
        </p:txBody>
      </p:sp>
    </p:spTree>
    <p:extLst>
      <p:ext uri="{BB962C8B-B14F-4D97-AF65-F5344CB8AC3E}">
        <p14:creationId xmlns:p14="http://schemas.microsoft.com/office/powerpoint/2010/main" val="205508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на уровне общеобразовательной организации </a:t>
            </a: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управленческим командам образовательных организаций: </a:t>
            </a:r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Принять к сведению результаты мониторинга, представленные в личных кабинетах, проанализировать данные с учетом рекомендаций, представленных в Приложении 4.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Организовать работу межпредметных методических объединений, обеспечивающих внедрение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по формированию функциональной грамотности в практику работы педагогов - предметников.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 рамках работы межпредметных методических объединений проанализировать результаты мониторинга функциональной грамотности в разрезе образовательной организации в целом, в разрезе параллели, отдельных классов и обучающихся.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анализе рекомендуется использовать как статические, так и качественные методы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 ходе анализа результатов мониторинга функциональной грамотности в разрезе образовательной организации в целом, в разрезе параллели, отдельных классов и обучающихся определить «сильные» и «слабые» направления функциональной грамотности, выявить дефициты в конкретных аспектах функциональной грамотности, требующие устранения.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48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5125"/>
            <a:ext cx="10948737" cy="6216149"/>
          </a:xfrm>
        </p:spPr>
        <p:txBody>
          <a:bodyPr>
            <a:normAutofit/>
          </a:bodyPr>
          <a:lstStyle/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рамках работы школьных межпредметных методических объединений определить механизмы включения в работу педагогов форм и методов формирования и оценки функциональной грамотности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Включить в план методической работы образовательной организации серию семинаров-практикумов, направленных на совместную работу всего педагогического коллектива по формированию функциональной грамотности: 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определить по каждому компоненту функциональной грамотности, за какие умения может отвечать педагог каждого предмета; 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согласовать цели по достижению результатов; 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определить промежуточные планируемые результаты, достижение которых способствует формированию функциональной грамотности; 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согласовать способы и подходы, обеспечивающие возможности усиления межпредметных связей; 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обсудить выявленные проблемные области и оценить возможности их решения с точки зрения имеющихся ресурсов: ресурсы школы или привлечение ресурсов муниципального образования и др. 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При организации проектно-исследовательской работы обучающихся акцентировать внимание на метапредметных и межпредметных связях; 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01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484" y="365125"/>
            <a:ext cx="10788316" cy="5939422"/>
          </a:xfrm>
        </p:spPr>
        <p:txBody>
          <a:bodyPr>
            <a:noAutofit/>
          </a:bodyPr>
          <a:lstStyle/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Включить в план внеурочной деятельности: 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специальные учебные курсы, направленные на формирование функциональной грамотности и межпредметных результатов (например, «Финансовая грамотность», «Осознанное чтение»); 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образовательные события, направленные на совместную работу всего педагогического коллектива по формированию функциональной грамотности (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недели, учебно-исследовательские конференции,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марафоны и т. д.). 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Включить в план повышения квалификации и профессионального развития педагогов тематику формирования и оценки функциональной грамотности; обеспечить необходимое повышение квалификации педагогических работников. 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Проанализировать учебно-методические материалы, которые используют учителя, на предмет формирования различных аспектов функциональной грамотности, при необходимости обеспечить учителей дополнительными учебными материалами, необходимыми для формирования и оценки функциональной грамотности. 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Организовать сотрудничество и обмен опытом педагогов по вопросам формировании и оценки функциональной грамотности, а также поощрения их работы в связи с формированием и оценкой функциональной грамотности обучающихся. 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10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03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на уровне общеобразовательной организации </a:t>
            </a:r>
            <a:r>
              <a:rPr lang="ru-RU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педагогическим </a:t>
            </a:r>
            <a:r>
              <a:rPr lang="ru-RU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работникам: </a:t>
            </a:r>
            <a:endParaRPr lang="ru-R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5914" y="1247887"/>
            <a:ext cx="10710653" cy="5453702"/>
          </a:xfrm>
        </p:spPr>
        <p:txBody>
          <a:bodyPr>
            <a:no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ознакомиться с основными понятиями, связанными с функциональной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грамотностью;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принять участие в анализе результатов мониторинга функциональной грамотности;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принять участие в выработке единых межпредметных подходов к формированию и развитию функциональной грамотности обучающихся группой учителей, работающих с определенным классом;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акцентировать внимание обучающихся на возможности применения предметных знаний в ситуациях повседневной жизни;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включать в ежедневную практику своей работы задания, направленные на формирование функциональной грамотности обучающихся (по всем предметам учебного плана) (список источников открытых заданий – см. в приложении 5);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использовать в работе учебно-методические материалы, направленные на формирование функциональной грамотности у обучающихся;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учитывать результаты мониторинга функциональной грамотности при разработке индивидуальных образовательных маршрутов обучающихся. </a:t>
            </a:r>
          </a:p>
        </p:txBody>
      </p:sp>
    </p:spTree>
    <p:extLst>
      <p:ext uri="{BB962C8B-B14F-4D97-AF65-F5344CB8AC3E}">
        <p14:creationId xmlns:p14="http://schemas.microsoft.com/office/powerpoint/2010/main" val="1135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867</Words>
  <Application>Microsoft Office PowerPoint</Application>
  <PresentationFormat>Широкоэкранный</PresentationFormat>
  <Paragraphs>48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Муниципальный орган управления образованием Управление образованием городского округа Красноуфимск </vt:lpstr>
      <vt:lpstr>Презентация PowerPoint</vt:lpstr>
      <vt:lpstr>Презентация PowerPoint</vt:lpstr>
      <vt:lpstr>Шаги управленческого цикла</vt:lpstr>
      <vt:lpstr>  Адресные рекомендации по итогам мониторинга функциональной грамотности обучающихся </vt:lpstr>
      <vt:lpstr>Управление на уровне общеобразовательной организации управленческим командам образовательных организаций: </vt:lpstr>
      <vt:lpstr>5. В рамках работы школьных межпредметных методических объединений определить механизмы включения в работу педагогов форм и методов формирования и оценки функциональной грамотности обучающихся.  6. Включить в план методической работы образовательной организации серию семинаров-практикумов, направленных на совместную работу всего педагогического коллектива по формированию функциональной грамотности:  – определить по каждому компоненту функциональной грамотности, за какие умения может отвечать педагог каждого предмета;  – согласовать цели по достижению результатов;  – определить промежуточные планируемые результаты, достижение которых способствует формированию функциональной грамотности;  – согласовать способы и подходы, обеспечивающие возможности усиления межпредметных связей;  – обсудить выявленные проблемные области и оценить возможности их решения с точки зрения имеющихся ресурсов: ресурсы школы или привлечение ресурсов муниципального образования и др.  7. При организации проектно-исследовательской работы обучающихся акцентировать внимание на метапредметных и межпредметных связях;  </vt:lpstr>
      <vt:lpstr>8. Включить в план внеурочной деятельности:  – специальные учебные курсы, направленные на формирование функциональной грамотности и межпредметных результатов (например, «Финансовая грамотность», «Осознанное чтение»);  – образовательные события, направленные на совместную работу всего педагогического коллектива по формированию функциональной грамотности (межпредметные недели, учебно-исследовательские конференции, межпредметные марафоны и т. д.).  9. Включить в план повышения квалификации и профессионального развития педагогов тематику формирования и оценки функциональной грамотности; обеспечить необходимое повышение квалификации педагогических работников.  10. Проанализировать учебно-методические материалы, которые используют учителя, на предмет формирования различных аспектов функциональной грамотности, при необходимости обеспечить учителей дополнительными учебными материалами, необходимыми для формирования и оценки функциональной грамотности.  11. Организовать сотрудничество и обмен опытом педагогов по вопросам формировании и оценки функциональной грамотности, а также поощрения их работы в связи с формированием и оценкой функциональной грамотности обучающихся.  </vt:lpstr>
      <vt:lpstr>Управление на уровне общеобразовательной организации педагогическим работникам: </vt:lpstr>
      <vt:lpstr>Ресурсы по формированию и оценке функциональной грамотности </vt:lpstr>
      <vt:lpstr>Ресурсы повышения квалификации педагогов </vt:lpstr>
      <vt:lpstr>    Плодотворной работы  и творческих успехов!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методический день</dc:title>
  <dc:creator>User</dc:creator>
  <cp:lastModifiedBy>User</cp:lastModifiedBy>
  <cp:revision>118</cp:revision>
  <cp:lastPrinted>2021-11-12T06:11:06Z</cp:lastPrinted>
  <dcterms:created xsi:type="dcterms:W3CDTF">2021-10-29T04:29:58Z</dcterms:created>
  <dcterms:modified xsi:type="dcterms:W3CDTF">2021-11-12T08:53:28Z</dcterms:modified>
</cp:coreProperties>
</file>